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7" r:id="rId5"/>
    <p:sldId id="258" r:id="rId6"/>
    <p:sldId id="259" r:id="rId7"/>
    <p:sldId id="262" r:id="rId8"/>
    <p:sldId id="260" r:id="rId9"/>
    <p:sldId id="265" r:id="rId10"/>
    <p:sldId id="261" r:id="rId11"/>
    <p:sldId id="270" r:id="rId12"/>
    <p:sldId id="271" r:id="rId13"/>
    <p:sldId id="272" r:id="rId14"/>
    <p:sldId id="274" r:id="rId15"/>
  </p:sldIdLst>
  <p:sldSz cx="6119813" cy="43195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4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55ADBD-956F-926F-9826-16621FED089C}" v="9" dt="2026-07-09T09:48:02.9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162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986" y="706933"/>
            <a:ext cx="5201841" cy="1503857"/>
          </a:xfrm>
        </p:spPr>
        <p:txBody>
          <a:bodyPr anchor="b"/>
          <a:lstStyle>
            <a:lvl1pPr algn="ctr">
              <a:defRPr sz="3779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2268784"/>
            <a:ext cx="4589860" cy="1042900"/>
          </a:xfrm>
        </p:spPr>
        <p:txBody>
          <a:bodyPr/>
          <a:lstStyle>
            <a:lvl1pPr marL="0" indent="0" algn="ctr">
              <a:buNone/>
              <a:defRPr sz="1512"/>
            </a:lvl1pPr>
            <a:lvl2pPr marL="287990" indent="0" algn="ctr">
              <a:buNone/>
              <a:defRPr sz="1260"/>
            </a:lvl2pPr>
            <a:lvl3pPr marL="575981" indent="0" algn="ctr">
              <a:buNone/>
              <a:defRPr sz="1134"/>
            </a:lvl3pPr>
            <a:lvl4pPr marL="863971" indent="0" algn="ctr">
              <a:buNone/>
              <a:defRPr sz="1008"/>
            </a:lvl4pPr>
            <a:lvl5pPr marL="1151961" indent="0" algn="ctr">
              <a:buNone/>
              <a:defRPr sz="1008"/>
            </a:lvl5pPr>
            <a:lvl6pPr marL="1439951" indent="0" algn="ctr">
              <a:buNone/>
              <a:defRPr sz="1008"/>
            </a:lvl6pPr>
            <a:lvl7pPr marL="1727942" indent="0" algn="ctr">
              <a:buNone/>
              <a:defRPr sz="1008"/>
            </a:lvl7pPr>
            <a:lvl8pPr marL="2015932" indent="0" algn="ctr">
              <a:buNone/>
              <a:defRPr sz="1008"/>
            </a:lvl8pPr>
            <a:lvl9pPr marL="2303922" indent="0" algn="ctr">
              <a:buNone/>
              <a:defRPr sz="1008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0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1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1076899"/>
            <a:ext cx="5278339" cy="1796828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890725"/>
            <a:ext cx="5278339" cy="944910"/>
          </a:xfrm>
        </p:spPr>
        <p:txBody>
          <a:bodyPr/>
          <a:lstStyle>
            <a:lvl1pPr marL="0" indent="0">
              <a:buNone/>
              <a:defRPr sz="1512">
                <a:solidFill>
                  <a:schemeClr val="tx1">
                    <a:tint val="82000"/>
                  </a:schemeClr>
                </a:solidFill>
              </a:defRPr>
            </a:lvl1pPr>
            <a:lvl2pPr marL="287990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2pPr>
            <a:lvl3pPr marL="57598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3pPr>
            <a:lvl4pPr marL="86397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4pPr>
            <a:lvl5pPr marL="115196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5pPr>
            <a:lvl6pPr marL="143995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6pPr>
            <a:lvl7pPr marL="172794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7pPr>
            <a:lvl8pPr marL="201593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8pPr>
            <a:lvl9pPr marL="230392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95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6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979"/>
            <a:ext cx="5278339" cy="83492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5" y="1058899"/>
            <a:ext cx="2588967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5" y="1577849"/>
            <a:ext cx="2588967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1058899"/>
            <a:ext cx="2601718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577849"/>
            <a:ext cx="2601718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409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572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621942"/>
            <a:ext cx="3098155" cy="3069707"/>
          </a:xfrm>
        </p:spPr>
        <p:txBody>
          <a:bodyPr/>
          <a:lstStyle>
            <a:lvl1pPr>
              <a:defRPr sz="2016"/>
            </a:lvl1pPr>
            <a:lvl2pPr>
              <a:defRPr sz="1764"/>
            </a:lvl2pPr>
            <a:lvl3pPr>
              <a:defRPr sz="1512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69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621942"/>
            <a:ext cx="3098155" cy="3069707"/>
          </a:xfrm>
        </p:spPr>
        <p:txBody>
          <a:bodyPr anchor="t"/>
          <a:lstStyle>
            <a:lvl1pPr marL="0" indent="0">
              <a:buNone/>
              <a:defRPr sz="2016"/>
            </a:lvl1pPr>
            <a:lvl2pPr marL="287990" indent="0">
              <a:buNone/>
              <a:defRPr sz="1764"/>
            </a:lvl2pPr>
            <a:lvl3pPr marL="575981" indent="0">
              <a:buNone/>
              <a:defRPr sz="1512"/>
            </a:lvl3pPr>
            <a:lvl4pPr marL="863971" indent="0">
              <a:buNone/>
              <a:defRPr sz="1260"/>
            </a:lvl4pPr>
            <a:lvl5pPr marL="1151961" indent="0">
              <a:buNone/>
              <a:defRPr sz="1260"/>
            </a:lvl5pPr>
            <a:lvl6pPr marL="1439951" indent="0">
              <a:buNone/>
              <a:defRPr sz="1260"/>
            </a:lvl6pPr>
            <a:lvl7pPr marL="1727942" indent="0">
              <a:buNone/>
              <a:defRPr sz="1260"/>
            </a:lvl7pPr>
            <a:lvl8pPr marL="2015932" indent="0">
              <a:buNone/>
              <a:defRPr sz="1260"/>
            </a:lvl8pPr>
            <a:lvl9pPr marL="2303922" indent="0">
              <a:buNone/>
              <a:defRPr sz="126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9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37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229978"/>
            <a:ext cx="1319585" cy="366065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8" y="229978"/>
            <a:ext cx="3882256" cy="36606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34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229979"/>
            <a:ext cx="5278339" cy="834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1149890"/>
            <a:ext cx="5278339" cy="2740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188584-4114-2146-872C-B3F5720A8DA5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4003619"/>
            <a:ext cx="2065437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24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75981" rtl="0" eaLnBrk="1" latinLnBrk="0" hangingPunct="1">
        <a:lnSpc>
          <a:spcPct val="90000"/>
        </a:lnSpc>
        <a:spcBef>
          <a:spcPct val="0"/>
        </a:spcBef>
        <a:buNone/>
        <a:defRPr sz="277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3995" indent="-143995" algn="l" defTabSz="575981" rtl="0" eaLnBrk="1" latinLnBrk="0" hangingPunct="1">
        <a:lnSpc>
          <a:spcPct val="90000"/>
        </a:lnSpc>
        <a:spcBef>
          <a:spcPts val="630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1pPr>
      <a:lvl2pPr marL="431985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1997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3pPr>
      <a:lvl4pPr marL="100796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29595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58394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87193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15992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44791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1pPr>
      <a:lvl2pPr marL="28799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7598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3pPr>
      <a:lvl4pPr marL="86397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15196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43995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72794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01593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30392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uidance/complete-the-pe-and-sport-premium-expenditure-reporting-return?utm_source=chatgpt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gov.uk/government/publications/pe-and-sport-premium-conditions-of-grant-2024-to-2025?utm_source=chatgpt.com" TargetMode="External"/><Relationship Id="rId4" Type="http://schemas.openxmlformats.org/officeDocument/2006/relationships/hyperlink" Target="https://www.gov.uk/guidance/pe-and-sport-premium-for-primary-school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lage of children playing basketball&#10;&#10;AI-generated content may be incorrect.">
            <a:extLst>
              <a:ext uri="{FF2B5EF4-FFF2-40B4-BE49-F238E27FC236}">
                <a16:creationId xmlns:a16="http://schemas.microsoft.com/office/drawing/2014/main" id="{652499ED-E288-CEDF-2747-6811C7508F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" y="0"/>
            <a:ext cx="6111146" cy="431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357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66DBE-18A7-A19C-92D3-CC996F629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CAAD77C-C201-D385-6F94-B57DFA3AC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48"/>
            <a:ext cx="6154057" cy="43254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74AD989-60DA-E3F8-4931-F4AB2DA34FC1}"/>
              </a:ext>
            </a:extLst>
          </p:cNvPr>
          <p:cNvSpPr txBox="1"/>
          <p:nvPr/>
        </p:nvSpPr>
        <p:spPr>
          <a:xfrm>
            <a:off x="241825" y="211597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>
                <a:latin typeface="Calibri" panose="020F0502020204030204" pitchFamily="34" charset="0"/>
                <a:cs typeface="Calibri" panose="020F0502020204030204" pitchFamily="34" charset="0"/>
              </a:rPr>
              <a:t>PE and sport premium monitoring and tracking form</a:t>
            </a:r>
            <a:r>
              <a:rPr lang="en-GB" sz="12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200" b="1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E75BBE26-0E13-8E2A-5BAF-A450B00A85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825" y="663646"/>
            <a:ext cx="5695149" cy="3424476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 is intended that this template should be used as preparation for the completion of the statutory DfE PE and sport premium digital expenditure</a:t>
            </a:r>
            <a:r>
              <a:rPr lang="en-US" sz="850" spc="-55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reporting return.</a:t>
            </a:r>
            <a:r>
              <a:rPr lang="en-US" sz="850" spc="-55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55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can</a:t>
            </a:r>
            <a:r>
              <a:rPr lang="en-US" sz="850" spc="-55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upload</a:t>
            </a:r>
            <a:r>
              <a:rPr lang="en-US" sz="850" spc="-55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</a:t>
            </a:r>
            <a:r>
              <a:rPr lang="en-US" sz="850" spc="-55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(including</a:t>
            </a:r>
            <a:r>
              <a:rPr lang="en-US" sz="850" spc="-55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swimming) from this template onto this platform once it becomes accessible. </a:t>
            </a:r>
            <a:endParaRPr lang="en-GB" sz="85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template is a working document that you can amend and update during the year.</a:t>
            </a:r>
            <a:endParaRPr lang="en-GB" sz="85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Before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decide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going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funding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academic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should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reflect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evaluate the impact of your use of you PE and sport premium funding in 2024/25.</a:t>
            </a:r>
            <a:endParaRPr lang="en-GB" sz="85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should use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your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evaluation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last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year’s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funding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 help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decide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</a:t>
            </a:r>
            <a:r>
              <a:rPr lang="en-US" sz="850" spc="-3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academic year, how you will do it, and what impact you expect it to have. </a:t>
            </a: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spending of the funding must conform with the terms outlined in the conditions of grant </a:t>
            </a:r>
            <a:endParaRPr lang="en-GB" sz="85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summative digital expenditure reporting from June 2026 will continue to include swimming and water safety information. PE and sport premium funding can be used to provide top-up lessons, where necessary, to ensure pupils meet national curriculum swimming requirements</a:t>
            </a:r>
            <a:endParaRPr lang="en-GB" sz="85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ensure funding is used effectively and based on your school’s needs; guidance and examples of best practice across schools can be found here. </a:t>
            </a:r>
            <a:endParaRPr lang="en-GB" sz="85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must use the funding to make additional and sustainable improvements to the PE and sport in your school. </a:t>
            </a:r>
            <a:endParaRPr lang="en-GB" sz="85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must develop and add to the PESSPA activities that your school already offers.</a:t>
            </a:r>
            <a:endParaRPr lang="en-GB" sz="85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85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3025"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Useful Links:</a:t>
            </a:r>
            <a:endParaRPr lang="en-GB" sz="85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Complete the PE and sport premium expenditure reporting return - GOV.UK</a:t>
            </a:r>
            <a:endParaRPr lang="en-GB" sz="85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/>
              </a:rPr>
              <a:t>PE and sport premium for primary schools - GOV.UK</a:t>
            </a:r>
            <a:endParaRPr lang="en-GB" sz="85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PE and sport premium: conditions of grant 2024 to 2025 - GOV.UK</a:t>
            </a:r>
            <a:endParaRPr lang="en-GB" sz="85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i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85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483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D0551-469A-DEBD-2409-100B2C306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53D601A-6B9B-B24F-954C-6D0ACC4C5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7326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BFD564-002E-61DE-9DBD-A3D6F53646DD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D9F60F-F13B-1086-50C1-85D73CC0740F}"/>
              </a:ext>
            </a:extLst>
          </p:cNvPr>
          <p:cNvSpPr txBox="1"/>
          <p:nvPr/>
        </p:nvSpPr>
        <p:spPr>
          <a:xfrm>
            <a:off x="241825" y="635438"/>
            <a:ext cx="5684413" cy="893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Take some time to reflect on your intent, implementation and impact from last academic year to celebrate your wins but to also think about improvements for the year ahead.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You do not need to complete every box. Just record the information that is key to your school's priorities and areas of focus.</a:t>
            </a:r>
          </a:p>
          <a:p>
            <a:pPr>
              <a:lnSpc>
                <a:spcPct val="124000"/>
              </a:lnSpc>
            </a:pPr>
            <a:r>
              <a:rPr lang="en-US" sz="850"/>
              <a:t>Remember - Be clear about how you focused spending on key groups such as SEND, girls and disadvantaged pupils. 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65D4AC4-7957-AA62-C1A0-FE4F2CF00C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093765"/>
              </p:ext>
            </p:extLst>
          </p:nvPr>
        </p:nvGraphicFramePr>
        <p:xfrm>
          <a:off x="298297" y="1672070"/>
          <a:ext cx="5530128" cy="2420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508426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7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43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5B673-A646-6C19-D15A-944B76414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FE197E3-816B-103F-5443-0FF70B38E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29" y="0"/>
            <a:ext cx="618722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774285-6350-5F9D-309A-493EA80BAD9B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23E1137-5874-5AF5-E33D-0283DCF09A03}"/>
              </a:ext>
            </a:extLst>
          </p:cNvPr>
          <p:cNvSpPr/>
          <p:nvPr/>
        </p:nvSpPr>
        <p:spPr>
          <a:xfrm>
            <a:off x="151644" y="16794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B7A6755-CF87-7230-570A-7309BBAF6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007325"/>
              </p:ext>
            </p:extLst>
          </p:nvPr>
        </p:nvGraphicFramePr>
        <p:xfrm>
          <a:off x="151644" y="207236"/>
          <a:ext cx="5816525" cy="3939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8831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118422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99272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416590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52291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/>
                        <a:cs typeface="Calibri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800" b="0" i="0" u="none" strike="noStrike" noProof="0" dirty="0">
                          <a:latin typeface="Century Gothic" panose="020B0502020202020204" pitchFamily="34" charset="0"/>
                        </a:rPr>
                        <a:t>To increase confidence, knowledge and skills of staff in teaching PE and sport</a:t>
                      </a: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US" sz="800" b="0" i="0" u="none" strike="noStrike" noProof="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800" b="0" i="0" u="none" strike="noStrike" noProof="0" dirty="0">
                          <a:latin typeface="Century Gothic" panose="020B0502020202020204" pitchFamily="34" charset="0"/>
                        </a:rPr>
                        <a:t>To increase engagement of all pupils in regular physical activity and sport</a:t>
                      </a: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US" sz="800" b="0" i="0" u="none" strike="noStrike" noProof="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800" b="0" i="0" u="none" strike="noStrike" noProof="0" dirty="0">
                          <a:latin typeface="Century Gothic" panose="020B0502020202020204" pitchFamily="34" charset="0"/>
                        </a:rPr>
                        <a:t>To increase the profile of PE and sport across the school as a tool for whole school improvement </a:t>
                      </a: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US" sz="800" b="0" i="0" u="none" strike="noStrike" noProof="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800" b="0" i="0" u="none" strike="noStrike" noProof="0" dirty="0">
                          <a:latin typeface="Century Gothic" panose="020B0502020202020204" pitchFamily="34" charset="0"/>
                        </a:rPr>
                        <a:t>To offer a broader and more equal experience of a range of sports and physical activities to all pupils</a:t>
                      </a: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US" sz="800" b="0" i="0" u="none" strike="noStrike" noProof="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800" b="0" i="0" u="none" strike="noStrike" noProof="0" dirty="0">
                          <a:latin typeface="Century Gothic" panose="020B0502020202020204" pitchFamily="34" charset="0"/>
                        </a:rPr>
                        <a:t>To increase participation in competitive sport. </a:t>
                      </a: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Less behaviour incidents recorded during play and lunchtimes</a:t>
                      </a: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Staff observed taking part in physical activities with the children </a:t>
                      </a:r>
                      <a:endParaRPr lang="en-GB" sz="8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171450" marR="0" lvl="0" indent="-171450" algn="l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Increased staff confidence (increase in staff using initiative)</a:t>
                      </a:r>
                    </a:p>
                    <a:p>
                      <a:pPr marL="171450" marR="0" lvl="0" indent="-171450" algn="l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Positive feedback from children</a:t>
                      </a:r>
                    </a:p>
                    <a:p>
                      <a:pPr marL="171450" marR="0" lvl="0" indent="-171450" algn="l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Provision and behaviour noted by Ofsted inspector </a:t>
                      </a:r>
                      <a:endParaRPr lang="en-GB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noProof="0" dirty="0">
                        <a:solidFill>
                          <a:srgbClr val="000099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noProof="0" dirty="0">
                        <a:solidFill>
                          <a:srgbClr val="000099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noProof="0" dirty="0">
                        <a:solidFill>
                          <a:srgbClr val="000099"/>
                        </a:solidFill>
                        <a:latin typeface="Calibri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Not as many girls choosing to take part in some physical activities as we would like to see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dirty="0"/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Some staff not choosing to take part in physical activities with the children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5977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D434C-40D3-B593-20E1-7F77321E8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026D05E-2A4F-B56B-D369-7D73D5C3E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0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68A47E-05FA-E59E-E6B8-458180D7CF21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>
                <a:latin typeface="Calibri" panose="020F0502020204030204" pitchFamily="34" charset="0"/>
                <a:cs typeface="Calibri" panose="020F0502020204030204" pitchFamily="34" charset="0"/>
              </a:rPr>
              <a:t>Aims for the next academic year (2025/2026)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6A6CD2-88E8-9610-81B4-3451EA6069CB}"/>
              </a:ext>
            </a:extLst>
          </p:cNvPr>
          <p:cNvSpPr txBox="1"/>
          <p:nvPr/>
        </p:nvSpPr>
        <p:spPr>
          <a:xfrm>
            <a:off x="241825" y="607518"/>
            <a:ext cx="5684413" cy="169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Using your whole school priorities, school development plan and previous PE, school sport and physical activity data, set out your aims for the year ahead. 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Think about specific areas of need such as </a:t>
            </a:r>
            <a:r>
              <a:rPr lang="en-US" sz="850" b="1"/>
              <a:t>inactive girls, SEND and disadvantaged pupils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Remember to also input your swimming data and reflections in the table located at the bottom of this page.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Consider which of the 5 key areas improvements will be focusing on: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/>
              <a:t>Increasing confidence, knowledge and skills of all staff in teaching PE and sporting activities prioritising CPD and training where needed.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/>
              <a:t>Increasing engagement of all pupils in regular physical activity and sporting activities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/>
              <a:t>Raising the profile of PE and sport across the school, to support whole school improvement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/>
              <a:t>Offer a broader and more equal experience of a range of sports and physical activities to all pupils and ensure equal access to sport for boys and girls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/>
              <a:t>Increasing participation in competitive sport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A182FA8-E1AB-D63D-6ECD-2D907EE59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911585"/>
              </p:ext>
            </p:extLst>
          </p:nvPr>
        </p:nvGraphicFramePr>
        <p:xfrm>
          <a:off x="315269" y="2352676"/>
          <a:ext cx="5530128" cy="17807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70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US" sz="7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</a:t>
                      </a:r>
                    </a:p>
                    <a:p>
                      <a:endParaRPr lang="en-US" sz="7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791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BAF56-3D8C-5C56-EC65-F09DDE0E9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8FECD63-296E-DB2D-1218-4F9CDBBED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709" y="0"/>
            <a:ext cx="62011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A9C37A-3E57-4DDF-9242-6A80A0981789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B5FDB1-5538-DC46-5C8D-0386BD9BBC8C}"/>
              </a:ext>
            </a:extLst>
          </p:cNvPr>
          <p:cNvSpPr/>
          <p:nvPr/>
        </p:nvSpPr>
        <p:spPr>
          <a:xfrm>
            <a:off x="167524" y="16794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BEE4F89-4408-F00A-3DA8-BFCBC572C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023582"/>
              </p:ext>
            </p:extLst>
          </p:nvPr>
        </p:nvGraphicFramePr>
        <p:xfrm>
          <a:off x="144050" y="167949"/>
          <a:ext cx="5870307" cy="3924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7105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620348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51427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45142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02719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Aim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Why?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Area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40654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600" dirty="0">
                          <a:latin typeface="Century Gothic" panose="020B0502020202020204" pitchFamily="34" charset="0"/>
                        </a:rPr>
                        <a:t>Continue to develop our playtime, lunchtime and after-school provision, including funding of after-school clubs with specialist coaches </a:t>
                      </a:r>
                      <a:endParaRPr lang="en-US" sz="6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Increase the confidence, knowledge and skills of support staff </a:t>
                      </a:r>
                      <a:endParaRPr lang="en-US" sz="6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latin typeface="Century Gothic" panose="020B0502020202020204" pitchFamily="34" charset="0"/>
                        <a:cs typeface="Calibri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To ensure that all children have an opportunity to improve physical health and wellbeing </a:t>
                      </a:r>
                      <a:endParaRPr lang="en-US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To ensure that children access a minimum of 30 minutes of daily physical activity during the school day </a:t>
                      </a:r>
                      <a:endParaRPr lang="en-GB" sz="6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600" b="0" i="0" u="none" strike="noStrike" noProof="0" dirty="0">
                        <a:solidFill>
                          <a:srgbClr val="000099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b="1" dirty="0">
                        <a:latin typeface="Century Gothic" panose="020B0502020202020204" pitchFamily="34" charset="0"/>
                        <a:cs typeface="Calibri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600" dirty="0">
                          <a:latin typeface="Century Gothic" panose="020B0502020202020204" pitchFamily="34" charset="0"/>
                          <a:cs typeface="Calibri"/>
                        </a:rPr>
                        <a:t>Develop whole-school Play and Lunchtime policy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Encourage children who do not regularly choose to take part in additional physical activity by  finding out what appeals to them</a:t>
                      </a: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600" b="1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Lesson observations and learning walks</a:t>
                      </a:r>
                      <a:endParaRPr lang="en-US" sz="600" b="1" i="0" u="none" strike="noStrike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171450" marR="0" lvl="0" indent="-171450" algn="l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600" b="1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Gathering pupils' voice</a:t>
                      </a:r>
                    </a:p>
                    <a:p>
                      <a:pPr marL="171450" marR="0" lvl="0" indent="-171450" algn="l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600" b="1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Half-termly assessments of key skills taught in PE units</a:t>
                      </a:r>
                      <a:endParaRPr lang="en-US" sz="600" b="1" i="0" u="none" strike="noStrike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171450" marR="0" lvl="0" indent="-171450" algn="l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600" b="1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Tracking pupils’ progress</a:t>
                      </a:r>
                    </a:p>
                    <a:p>
                      <a:pPr marL="171450" marR="0" lvl="0" indent="-171450" algn="l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600" b="1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Regular informal observations of play and lunchtimes to monitor activity engagement levels</a:t>
                      </a:r>
                    </a:p>
                    <a:p>
                      <a:pPr marL="171450" marR="0" lvl="0" indent="-171450" algn="l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600" b="1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Staff voice/feedback</a:t>
                      </a: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b="1" dirty="0">
                          <a:latin typeface="Century Gothic" panose="020B0502020202020204" pitchFamily="34" charset="0"/>
                          <a:cs typeface="Calibri"/>
                        </a:rPr>
                        <a:t>Increased staff confidence</a:t>
                      </a:r>
                      <a:endParaRPr lang="en-US" sz="600" b="1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171450" marR="0" lvl="0" indent="-171450" algn="l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600" b="1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Monitoring of club registers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lang="en-US" sz="600" b="0" i="0" u="none" strike="noStrike" noProof="0" dirty="0">
                        <a:solidFill>
                          <a:srgbClr val="00000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endParaRPr lang="en-US" sz="600" dirty="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600" dirty="0">
                        <a:highlight>
                          <a:srgbClr val="FFFF00"/>
                        </a:highlight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600" b="0" i="0" u="none" strike="noStrike" noProof="0" dirty="0">
                        <a:solidFill>
                          <a:srgbClr val="00000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600" dirty="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647139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600">
                          <a:latin typeface="Century Gothic" panose="020B0502020202020204" pitchFamily="34" charset="0"/>
                        </a:rPr>
                        <a:t>Continue to develop the confidence, knowledge and skills of staff in teaching PE and sport </a:t>
                      </a:r>
                      <a:endParaRPr lang="en-US" sz="60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effectLst/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entury Gothic" panose="020B0502020202020204" pitchFamily="34" charset="0"/>
                        <a:cs typeface="Calibri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>
                          <a:latin typeface="Century Gothic" panose="020B0502020202020204" pitchFamily="34" charset="0"/>
                        </a:rPr>
                        <a:t>To develop staff knowledge of the progression of children’s physical skills and ways in which they can support and extend this</a:t>
                      </a:r>
                      <a:endParaRPr lang="en-US" sz="600"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600" b="0" i="0" u="none" strike="noStrike" noProof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Develop staff understanding of high-quality PE provision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Provide access to high quality resources and information to support curriculum delivery </a:t>
                      </a:r>
                      <a:endParaRPr lang="en-GB" sz="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740702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Continue to develop Forest School and outdoor learning provision</a:t>
                      </a:r>
                      <a:endParaRPr lang="en-US" sz="6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To ensure that all children have an opportunity to improve physical health and wellbeing </a:t>
                      </a:r>
                      <a:endParaRPr lang="en-US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To ensure that children access a minimum of 30 minutes of daily physical activity during the school day </a:t>
                      </a:r>
                      <a:endParaRPr lang="en-GB" sz="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Develop Outdoor Learning policy </a:t>
                      </a:r>
                      <a:endParaRPr lang="en-US" sz="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highlight>
                          <a:srgbClr val="FFFF00"/>
                        </a:highlight>
                        <a:latin typeface="Century Gothic" panose="020B0502020202020204" pitchFamily="34" charset="0"/>
                        <a:cs typeface="Calibri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  <a:tr h="927827">
                <a:tc>
                  <a:txBody>
                    <a:bodyPr/>
                    <a:lstStyle/>
                    <a:p>
                      <a:pPr lvl="0" algn="l" rtl="0">
                        <a:lnSpc>
                          <a:spcPct val="100000"/>
                        </a:lnSpc>
                        <a:buNone/>
                      </a:pP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 take part in a greater number of sporting opportunities and competitions</a:t>
                      </a:r>
                    </a:p>
                  </a:txBody>
                  <a:tcPr marL="100603" marR="100603" marT="50302" marB="50302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rtl="0">
                        <a:lnSpc>
                          <a:spcPct val="100000"/>
                        </a:lnSpc>
                        <a:buNone/>
                      </a:pP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 ensure that all children have an opportunity to improve physical health and wellbeing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GB" sz="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 engage more children  in competitive activities (improving on own previous achievements) </a:t>
                      </a:r>
                      <a:endParaRPr lang="en-GB" sz="600" dirty="0">
                        <a:latin typeface="Century Gothic" panose="020B0502020202020204" pitchFamily="34" charset="0"/>
                      </a:endParaRPr>
                    </a:p>
                  </a:txBody>
                  <a:tcPr marL="100603" marR="100603" marT="50302" marB="50302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rtl="0">
                        <a:lnSpc>
                          <a:spcPct val="100000"/>
                        </a:lnSpc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Ensure that more children can represent school at an inter-school festival or event</a:t>
                      </a:r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603" marR="100603" marT="50302" marB="50302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0502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0599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76EB2-453F-EBD4-CAEA-C1385F926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16F9FF0-9213-3BFF-5463-418DC945D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783345-C545-CED1-568E-A1725BB54AFE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>
                <a:latin typeface="Calibri"/>
                <a:ea typeface="Calibri"/>
                <a:cs typeface="Calibri"/>
              </a:rPr>
              <a:t>Plan, monitor and evaluate (2025/2026)</a:t>
            </a:r>
            <a:endParaRPr lang="en-US" sz="1200" b="1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82A97B3-2922-B00E-5223-36C9D9090A0A}"/>
              </a:ext>
            </a:extLst>
          </p:cNvPr>
          <p:cNvSpPr txBox="1"/>
          <p:nvPr/>
        </p:nvSpPr>
        <p:spPr>
          <a:xfrm>
            <a:off x="241825" y="621478"/>
            <a:ext cx="5684413" cy="25740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Please aim to use this as a live working document through the year. </a:t>
            </a:r>
          </a:p>
          <a:p>
            <a:pPr>
              <a:lnSpc>
                <a:spcPct val="124000"/>
              </a:lnSpc>
            </a:pPr>
            <a:endParaRPr lang="en-US" sz="50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Keep returning to this to evidence adaptations and progress made through the PESSPA opportunities you provide.</a:t>
            </a:r>
          </a:p>
          <a:p>
            <a:pPr>
              <a:lnSpc>
                <a:spcPct val="124000"/>
              </a:lnSpc>
            </a:pPr>
            <a:endParaRPr lang="en-US" sz="50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There is no set number of objectives you must have. </a:t>
            </a:r>
          </a:p>
          <a:p>
            <a:pPr>
              <a:lnSpc>
                <a:spcPct val="124000"/>
              </a:lnSpc>
            </a:pPr>
            <a:endParaRPr lang="en-US" sz="50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Make as many or as few as you see fit that will support your aims for the year ahead. </a:t>
            </a:r>
          </a:p>
          <a:p>
            <a:pPr>
              <a:lnSpc>
                <a:spcPct val="124000"/>
              </a:lnSpc>
            </a:pPr>
            <a:endParaRPr lang="en-US" sz="50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/>
              <a:t>Consider which of the 5 key areas improvements will be focusing on: </a:t>
            </a:r>
          </a:p>
          <a:p>
            <a:pPr>
              <a:lnSpc>
                <a:spcPct val="124000"/>
              </a:lnSpc>
            </a:pPr>
            <a:endParaRPr lang="en-US" sz="500"/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/>
              <a:t>Increasing confidence, knowledge and skills of all staff in teaching PE and sporting activities prioritising CPD and training where needed.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/>
              <a:t>Increasing engagement of all pupils in regular physical activity and sporting activities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/>
              <a:t>Raising the profile of PE and sport across the school, to support whole school improvement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/>
              <a:t>Offer a broader and more equal experience of a range of sports and physical activities to all pupils and ensure equal access to sport for boys and girls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/>
              <a:t>Increasing participation in competitive sport</a:t>
            </a:r>
          </a:p>
          <a:p>
            <a:pPr marL="228600" indent="-228600">
              <a:lnSpc>
                <a:spcPct val="124000"/>
              </a:lnSpc>
              <a:buAutoNum type="arabicPeriod"/>
            </a:pPr>
            <a:endParaRPr lang="en-US" sz="700"/>
          </a:p>
          <a:p>
            <a:pPr marL="228600" indent="-228600">
              <a:lnSpc>
                <a:spcPct val="124000"/>
              </a:lnSpc>
              <a:buAutoNum type="arabicPeriod"/>
            </a:pPr>
            <a:endParaRPr lang="en-US" sz="700"/>
          </a:p>
          <a:p>
            <a:pPr marL="228600" indent="-228600">
              <a:lnSpc>
                <a:spcPct val="124000"/>
              </a:lnSpc>
              <a:buAutoNum type="arabicPeriod"/>
            </a:pPr>
            <a:endParaRPr lang="en-US" sz="700"/>
          </a:p>
        </p:txBody>
      </p:sp>
    </p:spTree>
    <p:extLst>
      <p:ext uri="{BB962C8B-B14F-4D97-AF65-F5344CB8AC3E}">
        <p14:creationId xmlns:p14="http://schemas.microsoft.com/office/powerpoint/2010/main" val="3285007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CA891C-7B14-166A-A3BA-79F6E8E36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3FCC5BF-69B1-8281-8BAD-88861BCEB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FA53F3-F0F5-4362-4434-1CA64B94EA7D}"/>
              </a:ext>
            </a:extLst>
          </p:cNvPr>
          <p:cNvSpPr txBox="1"/>
          <p:nvPr/>
        </p:nvSpPr>
        <p:spPr>
          <a:xfrm>
            <a:off x="241825" y="172240"/>
            <a:ext cx="3559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06D8B73-1069-A20D-8F57-8B1AA06490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883875"/>
              </p:ext>
            </p:extLst>
          </p:nvPr>
        </p:nvGraphicFramePr>
        <p:xfrm>
          <a:off x="138895" y="678858"/>
          <a:ext cx="5868365" cy="3522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075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156306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544885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568248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070851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311748">
                <a:tc>
                  <a:txBody>
                    <a:bodyPr/>
                    <a:lstStyle/>
                    <a:p>
                      <a:pPr algn="ctr"/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309341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Continue to develop our playtime, lunchtime and after-school provision, including funding of after-school clubs with specialist coaches </a:t>
                      </a:r>
                      <a:endParaRPr lang="en-US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Increase the confidence, knowledge and skills of support staff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On-going staff CPD</a:t>
                      </a: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Audit of current resources 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Purchase new resources 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Offer traditional and non-traditional sports as part of after school clubs</a:t>
                      </a:r>
                      <a:endParaRPr lang="en-US" sz="600" dirty="0"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6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Employ services of specialist coaches to deliver CPD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5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More opportunities for children to be physically active at regular intervals during the school day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More children trying different activities and increased enjoyment of physical activity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Better learning in the classroom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Children developing their understanding of the impact of physical activity on their health and well-being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5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Staff being more confident when supporting children to be active at play and lunchtimes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See above </a:t>
                      </a: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311748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1589915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45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>
                          <a:latin typeface="Century Gothic" panose="020B0502020202020204" pitchFamily="34" charset="0"/>
                        </a:rPr>
                        <a:t>Specialist coaching, providing quality CPD, will help school staff feel more confident teaching their own PE lessons both now and in future years</a:t>
                      </a: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>
                          <a:latin typeface="Century Gothic" panose="020B0502020202020204" pitchFamily="34" charset="0"/>
                        </a:rPr>
                        <a:t>Employing specialist coaches to run after-school clubs will provide quality experiences that will help children to develop skills that can be built upon in the future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="0" i="0" u="none" strike="noStrike" noProof="0" dirty="0">
                        <a:solidFill>
                          <a:srgbClr val="000099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>
                          <a:latin typeface="Century Gothic" panose="020B0502020202020204" pitchFamily="34" charset="0"/>
                        </a:rPr>
                        <a:t>Investments in PE and play equipment and resources, will sustain quality provision over the years to come</a:t>
                      </a:r>
                      <a:endParaRPr lang="en-US" sz="600" b="0" i="0" u="none" strike="noStrike" noProof="0" dirty="0">
                        <a:solidFill>
                          <a:srgbClr val="00009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GB" sz="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Specialist coaches for staff CPD - £10,500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(3 terms @ £3,500 per term)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700" b="0" i="0" u="none" strike="noStrike" noProof="0" dirty="0">
                        <a:solidFill>
                          <a:srgbClr val="000000"/>
                        </a:solidFill>
                        <a:highlight>
                          <a:srgbClr val="FFFF00"/>
                        </a:highlight>
                        <a:latin typeface="Aptos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7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7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0658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69C9E-67AA-3F69-6298-2FABAAE6F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28FF5A9-AA58-DE6F-B862-5B3888BD01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FD8F61E-148C-155F-6101-FF65E37D4262}"/>
              </a:ext>
            </a:extLst>
          </p:cNvPr>
          <p:cNvSpPr txBox="1"/>
          <p:nvPr/>
        </p:nvSpPr>
        <p:spPr>
          <a:xfrm>
            <a:off x="241825" y="172240"/>
            <a:ext cx="3559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094E688-6515-9815-BF4B-1059CEF1B1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831600"/>
              </p:ext>
            </p:extLst>
          </p:nvPr>
        </p:nvGraphicFramePr>
        <p:xfrm>
          <a:off x="294842" y="676405"/>
          <a:ext cx="5530128" cy="3500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15824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4423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9131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94055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93448">
                <a:tc>
                  <a:txBody>
                    <a:bodyPr/>
                    <a:lstStyle/>
                    <a:p>
                      <a:pPr algn="ctr"/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672654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Continue to develop the confidence, knowledge and skills of staff in teaching PE and sport </a:t>
                      </a:r>
                      <a:endParaRPr lang="en-US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GB" sz="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On-going staff CPD</a:t>
                      </a:r>
                      <a:endParaRPr lang="en-US" sz="6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6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Employ services of specialist coaches to deliver CPD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Staff more confident when teaching PE </a:t>
                      </a:r>
                      <a:endParaRPr lang="en-US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6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Staff willing to develop and improve their personal  teaching of PE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6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Staff with a better understanding (through observations) of children’s current attainment and next steps </a:t>
                      </a:r>
                      <a:endParaRPr lang="en-US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Increased staff knowledge of the progression of children’s physical skills and ways in which they can support and extend this</a:t>
                      </a:r>
                      <a:endParaRPr lang="en-US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Staff breaking down skills into smaller steps to support learning</a:t>
                      </a:r>
                      <a:endParaRPr lang="en-US" sz="6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See above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293448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1153445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>
                          <a:latin typeface="Century Gothic" panose="020B0502020202020204" pitchFamily="34" charset="0"/>
                        </a:rPr>
                        <a:t>Specialist coaching, providing quality CPD, will help school staff feel more confident teaching their own PE lessons both now and in future years</a:t>
                      </a: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(Included in costing above)</a:t>
                      </a:r>
                      <a:endParaRPr lang="en-US" sz="6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5039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07E74-3833-29CE-207E-3CF48DC16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5AEBBDF-DE55-F66C-1809-BA1423BE9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E5778-2ABF-786D-E9E1-7E651E56A44F}"/>
              </a:ext>
            </a:extLst>
          </p:cNvPr>
          <p:cNvSpPr txBox="1"/>
          <p:nvPr/>
        </p:nvSpPr>
        <p:spPr>
          <a:xfrm>
            <a:off x="241825" y="172240"/>
            <a:ext cx="3559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9DC3219-B457-2767-3A43-739FED7A8C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7175247"/>
              </p:ext>
            </p:extLst>
          </p:nvPr>
        </p:nvGraphicFramePr>
        <p:xfrm>
          <a:off x="127323" y="636609"/>
          <a:ext cx="5862575" cy="3641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553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227868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52909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580968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997092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87765">
                <a:tc>
                  <a:txBody>
                    <a:bodyPr/>
                    <a:lstStyle/>
                    <a:p>
                      <a:pPr algn="ctr"/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640264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>
                          <a:effectLst/>
                          <a:latin typeface="Calibri"/>
                          <a:cs typeface="Calibri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/>
                          <a:cs typeface="Calibri"/>
                        </a:rPr>
                      </a:br>
                      <a:r>
                        <a:rPr lang="en-US" sz="500" b="1">
                          <a:effectLst/>
                          <a:latin typeface="Calibri"/>
                          <a:cs typeface="Calibri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Continue to develop Forest School and outdoor learning provision</a:t>
                      </a:r>
                      <a:endParaRPr lang="en-US" sz="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On-going staff CPD</a:t>
                      </a: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Audit of current resources 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Purchase new resources </a:t>
                      </a:r>
                    </a:p>
                    <a:p>
                      <a:pPr lvl="0" algn="l" defTabSz="575981">
                        <a:lnSpc>
                          <a:spcPct val="100000"/>
                        </a:lnSpc>
                        <a:buNone/>
                        <a:tabLst/>
                        <a:defRPr/>
                      </a:pPr>
                      <a:endParaRPr lang="en-US" sz="6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Employ the services of specialist Forest School providers 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6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Timetabled Forest School sessions for all EYFS classes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More opportunities for children to be physically active at regular intervals during the school day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Children more confident to try different activities and increased enjoyment of physical activity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Better learning in the classroom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Children developing their understanding of the impact of physical activity on their health and well-being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Staff more confident when supporting children to be more active at play and lunchtimes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See above </a:t>
                      </a:r>
                      <a:endParaRPr lang="en-GB" sz="7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287765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1294945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00" dirty="0">
                          <a:latin typeface="Century Gothic" panose="020B0502020202020204" pitchFamily="34" charset="0"/>
                        </a:rPr>
                        <a:t>Specialist coaching, providing quality CPD for staff, will help them feel more confident teaching both now and in future years</a:t>
                      </a:r>
                      <a:endParaRPr lang="en-US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00" dirty="0">
                          <a:latin typeface="Century Gothic" panose="020B0502020202020204" pitchFamily="34" charset="0"/>
                        </a:rPr>
                        <a:t>Employing specialist providers to run Forest School will provide quality experiences that will help children to develop skills that can be built upon in the future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0" i="0" u="none" strike="noStrike" noProof="0" dirty="0">
                        <a:solidFill>
                          <a:srgbClr val="000099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00" dirty="0">
                          <a:latin typeface="Century Gothic" panose="020B0502020202020204" pitchFamily="34" charset="0"/>
                        </a:rPr>
                        <a:t>Investments in outdoor learning resources will sustain quality provision for years to come</a:t>
                      </a:r>
                      <a:endParaRPr lang="en-US" sz="500" b="0" i="0" u="none" strike="noStrike" noProof="0" dirty="0">
                        <a:solidFill>
                          <a:srgbClr val="00009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Forest School - £4,200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(3 terms @ £1,400 per term</a:t>
                      </a:r>
                      <a:r>
                        <a:rPr lang="en-US" sz="6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)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Health Week Forest School - £560</a:t>
                      </a:r>
                    </a:p>
                    <a:p>
                      <a:pPr algn="l" defTabSz="575981">
                        <a:lnSpc>
                          <a:spcPct val="100000"/>
                        </a:lnSpc>
                        <a:tabLst/>
                        <a:defRPr/>
                      </a:pPr>
                      <a:endParaRPr lang="en-US" sz="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Replace/renew resources - £1,500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34869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34796-024A-6508-42FF-686005AFB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37E5C20-94FD-30AF-3F59-05C76FDB8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5C789D-0AD0-3487-F6D4-849C16466A44}"/>
              </a:ext>
            </a:extLst>
          </p:cNvPr>
          <p:cNvSpPr txBox="1"/>
          <p:nvPr/>
        </p:nvSpPr>
        <p:spPr>
          <a:xfrm>
            <a:off x="241825" y="172240"/>
            <a:ext cx="3559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49F5386-BD65-D3AF-CA7A-925F2E712C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1155767"/>
              </p:ext>
            </p:extLst>
          </p:nvPr>
        </p:nvGraphicFramePr>
        <p:xfrm>
          <a:off x="133109" y="694098"/>
          <a:ext cx="5868364" cy="336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075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229081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53060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582528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998076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buNone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To take part in a greater number of sporting opportunities and competitions</a:t>
                      </a:r>
                      <a:endParaRPr lang="en-US" sz="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Timetabled calendar of events across the school year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Planned competitive/non-competitive events activities across the academic year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*Whole-school Sports Day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*Festival of Sport (MAT schools)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0" i="0" u="none" strike="noStrike" noProof="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</a:rPr>
                        <a:t>* Bi-annual multi-skills event with Winchelsea satellite classes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>
                          <a:latin typeface="Century Gothic" panose="020B0502020202020204" pitchFamily="34" charset="0"/>
                        </a:rPr>
                        <a:t>More children taking part in non-competitive and competitive sporting events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Children more confident to try different activities and increased enjoyment of physical activity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Children developing their understanding of the impact of physical activity on their health and well-being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Calibri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/>
                        </a:rPr>
                        <a:t>Better learning in the classroom </a:t>
                      </a:r>
                      <a:endParaRPr lang="en-GB" sz="6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600" b="0" i="0" u="none" strike="noStrike" noProof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>
                          <a:latin typeface="Century Gothic" panose="020B0502020202020204" pitchFamily="34" charset="0"/>
                        </a:rPr>
                        <a:t>Children will be increasing aware of the impact of exercise on mental health and wellbeing, thereby raising the potential for effective learning in the classroom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>
                          <a:latin typeface="Century Gothic" panose="020B0502020202020204" pitchFamily="34" charset="0"/>
                        </a:rPr>
                        <a:t>Opportunities to access a wider range of activities, both in and out of school,  will promote a love of sport which can be built upon in the years to come </a:t>
                      </a:r>
                      <a:endParaRPr lang="en-GB" sz="60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Supply costs to cover PE Lead (and TA) to attend on and off-site events - £300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1137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BBDCBF32D0B46B6CE356B3B02B8BF" ma:contentTypeVersion="13" ma:contentTypeDescription="Create a new document." ma:contentTypeScope="" ma:versionID="62803379828dbf5633b74769d4c6dbfe">
  <xsd:schema xmlns:xsd="http://www.w3.org/2001/XMLSchema" xmlns:xs="http://www.w3.org/2001/XMLSchema" xmlns:p="http://schemas.microsoft.com/office/2006/metadata/properties" xmlns:ns2="0614696e-3b0a-4d57-ace3-72a39a5f33f5" xmlns:ns3="82e3f779-f13a-42b0-b02e-ea262462154c" targetNamespace="http://schemas.microsoft.com/office/2006/metadata/properties" ma:root="true" ma:fieldsID="712831dcc0e135ed9e9549d908d83e7b" ns2:_="" ns3:_="">
    <xsd:import namespace="0614696e-3b0a-4d57-ace3-72a39a5f33f5"/>
    <xsd:import namespace="82e3f779-f13a-42b0-b02e-ea262462154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BillingMetadata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14696e-3b0a-4d57-ace3-72a39a5f33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d80cbde3-702e-43b7-8a44-58852930cd6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e3f779-f13a-42b0-b02e-ea262462154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889cf42-76a8-457e-803b-6d8de1103d2a}" ma:internalName="TaxCatchAll" ma:showField="CatchAllData" ma:web="82e3f779-f13a-42b0-b02e-ea26246215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e3f779-f13a-42b0-b02e-ea262462154c" xsi:nil="true"/>
    <lcf76f155ced4ddcb4097134ff3c332f xmlns="0614696e-3b0a-4d57-ace3-72a39a5f33f5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3612016-A959-4857-A0BB-E763F5BD2F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614696e-3b0a-4d57-ace3-72a39a5f33f5"/>
    <ds:schemaRef ds:uri="82e3f779-f13a-42b0-b02e-ea26246215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B0F243-5190-407F-8191-BACBAB79D34E}">
  <ds:schemaRefs>
    <ds:schemaRef ds:uri="http://www.w3.org/XML/1998/namespace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0614696e-3b0a-4d57-ace3-72a39a5f33f5"/>
    <ds:schemaRef ds:uri="http://schemas.microsoft.com/office/2006/documentManagement/types"/>
    <ds:schemaRef ds:uri="http://purl.org/dc/elements/1.1/"/>
    <ds:schemaRef ds:uri="http://schemas.microsoft.com/office/2006/metadata/properties"/>
    <ds:schemaRef ds:uri="82e3f779-f13a-42b0-b02e-ea262462154c"/>
  </ds:schemaRefs>
</ds:datastoreItem>
</file>

<file path=customXml/itemProps3.xml><?xml version="1.0" encoding="utf-8"?>
<ds:datastoreItem xmlns:ds="http://schemas.openxmlformats.org/officeDocument/2006/customXml" ds:itemID="{FD203CCD-9A15-49C6-8653-2923686FAB5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2297</Words>
  <Application>Microsoft Office PowerPoint</Application>
  <PresentationFormat>Custom</PresentationFormat>
  <Paragraphs>335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David Rock</dc:creator>
  <cp:lastModifiedBy>Caroline Chase</cp:lastModifiedBy>
  <cp:revision>10</cp:revision>
  <dcterms:created xsi:type="dcterms:W3CDTF">2025-10-08T18:09:30Z</dcterms:created>
  <dcterms:modified xsi:type="dcterms:W3CDTF">2026-07-09T10:24:34Z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0x01010019ABBDCBF32D0B46B6CE356B3B02B8BF</vt:lpwstr>
  </property>
  <property fmtid="{D5CDD505-2E9C-101B-9397-08002B2CF9AE}" pid="3" name="MediaServiceImageTags">
    <vt:lpwstr/>
  </property>
</Properties>
</file>